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0" r:id="rId3"/>
    <p:sldId id="257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5"/>
  </p:normalViewPr>
  <p:slideViewPr>
    <p:cSldViewPr snapToGrid="0" snapToObjects="1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076E6-B6E1-5D4A-B81A-8B4ED432FB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Hoofdstuk 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EA4406-B244-4F48-AD7D-9174B162B3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Paragraaf 1-4 </a:t>
            </a:r>
          </a:p>
        </p:txBody>
      </p:sp>
    </p:spTree>
    <p:extLst>
      <p:ext uri="{BB962C8B-B14F-4D97-AF65-F5344CB8AC3E}">
        <p14:creationId xmlns:p14="http://schemas.microsoft.com/office/powerpoint/2010/main" val="396926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0816A-1B5D-3F42-9927-26FCD2FC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Emulsie verduidelijking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7A25E6-3D0B-C742-BFA0-D4253285B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Bekijk het filmpje op de wikiwijs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2D835ED-1682-BF46-AE24-73A3909E455D}"/>
              </a:ext>
            </a:extLst>
          </p:cNvPr>
          <p:cNvSpPr/>
          <p:nvPr/>
        </p:nvSpPr>
        <p:spPr>
          <a:xfrm>
            <a:off x="1185863" y="4486490"/>
            <a:ext cx="1900237" cy="1728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Olie 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779FE19-4155-DB40-93AD-8EE657098C95}"/>
              </a:ext>
            </a:extLst>
          </p:cNvPr>
          <p:cNvSpPr/>
          <p:nvPr/>
        </p:nvSpPr>
        <p:spPr>
          <a:xfrm>
            <a:off x="3086100" y="4486489"/>
            <a:ext cx="1900237" cy="172804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Water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FA3218BC-B660-614F-B808-D17AED0A1ED5}"/>
              </a:ext>
            </a:extLst>
          </p:cNvPr>
          <p:cNvSpPr/>
          <p:nvPr/>
        </p:nvSpPr>
        <p:spPr>
          <a:xfrm>
            <a:off x="3086099" y="5096131"/>
            <a:ext cx="810908" cy="69197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0D4F6B6E-16AE-D840-BAFA-28FED76733D7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2135981" y="5350512"/>
            <a:ext cx="95011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3B9CB69D-0796-264C-800F-1032A510DC26}"/>
              </a:ext>
            </a:extLst>
          </p:cNvPr>
          <p:cNvSpPr/>
          <p:nvPr/>
        </p:nvSpPr>
        <p:spPr>
          <a:xfrm>
            <a:off x="1516285" y="3932491"/>
            <a:ext cx="21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Werking emulgator ⇩</a:t>
            </a:r>
          </a:p>
        </p:txBody>
      </p:sp>
    </p:spTree>
    <p:extLst>
      <p:ext uri="{BB962C8B-B14F-4D97-AF65-F5344CB8AC3E}">
        <p14:creationId xmlns:p14="http://schemas.microsoft.com/office/powerpoint/2010/main" val="2462469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94220EE-6AF4-0A48-9D3E-48CE3D62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Paragraaf 3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E333201-9208-4D4B-B86D-8EBB5E393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kun je mengsels indelen?</a:t>
            </a:r>
          </a:p>
        </p:txBody>
      </p:sp>
    </p:spTree>
    <p:extLst>
      <p:ext uri="{BB962C8B-B14F-4D97-AF65-F5344CB8AC3E}">
        <p14:creationId xmlns:p14="http://schemas.microsoft.com/office/powerpoint/2010/main" val="348666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E1040D3-7926-3546-89D6-C1DF39F8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19" y="4420384"/>
            <a:ext cx="7729728" cy="888821"/>
          </a:xfrm>
        </p:spPr>
        <p:txBody>
          <a:bodyPr/>
          <a:lstStyle/>
          <a:p>
            <a:r>
              <a:rPr lang="nl-NL" dirty="0"/>
              <a:t>Verschillende soorten mengsels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E7DFF91-7371-9344-8447-0C2EE8A3BF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Compleet gemengd</a:t>
            </a:r>
          </a:p>
          <a:p>
            <a:r>
              <a:rPr lang="nl-NL" dirty="0"/>
              <a:t>Niet meer van elkaar scheiden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B7F2C71-8E02-5F45-9692-2971D46A24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Verschillende onderdelen in het mengsel</a:t>
            </a:r>
          </a:p>
          <a:p>
            <a:r>
              <a:rPr lang="nl-NL" dirty="0"/>
              <a:t>Wel van elkaar scheiden</a:t>
            </a:r>
          </a:p>
          <a:p>
            <a:endParaRPr lang="nl-NL" dirty="0"/>
          </a:p>
        </p:txBody>
      </p:sp>
      <p:sp>
        <p:nvSpPr>
          <p:cNvPr id="8" name="Titel 3">
            <a:extLst>
              <a:ext uri="{FF2B5EF4-FFF2-40B4-BE49-F238E27FC236}">
                <a16:creationId xmlns:a16="http://schemas.microsoft.com/office/drawing/2014/main" id="{C47A0228-26A4-514D-8517-A8C2D8829856}"/>
              </a:ext>
            </a:extLst>
          </p:cNvPr>
          <p:cNvSpPr txBox="1">
            <a:spLocks/>
          </p:cNvSpPr>
          <p:nvPr/>
        </p:nvSpPr>
        <p:spPr bwMode="black">
          <a:xfrm>
            <a:off x="1581912" y="1248897"/>
            <a:ext cx="4271771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homogeen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A88C6BAD-BC00-8F49-AEB8-AD711E24A095}"/>
              </a:ext>
            </a:extLst>
          </p:cNvPr>
          <p:cNvSpPr txBox="1">
            <a:spLocks/>
          </p:cNvSpPr>
          <p:nvPr/>
        </p:nvSpPr>
        <p:spPr bwMode="black">
          <a:xfrm>
            <a:off x="6336791" y="1248897"/>
            <a:ext cx="4271771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heterogeen</a:t>
            </a:r>
          </a:p>
        </p:txBody>
      </p:sp>
    </p:spTree>
    <p:extLst>
      <p:ext uri="{BB962C8B-B14F-4D97-AF65-F5344CB8AC3E}">
        <p14:creationId xmlns:p14="http://schemas.microsoft.com/office/powerpoint/2010/main" val="113577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25BAF-64B9-CD4C-B144-9AEE6DBF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Verschillende soorten mengsels 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2B99DD76-5379-7443-96DB-D782E41836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7642109"/>
              </p:ext>
            </p:extLst>
          </p:nvPr>
        </p:nvGraphicFramePr>
        <p:xfrm>
          <a:off x="2231136" y="2428360"/>
          <a:ext cx="7731126" cy="424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87105">
                  <a:extLst>
                    <a:ext uri="{9D8B030D-6E8A-4147-A177-3AD203B41FA5}">
                      <a16:colId xmlns:a16="http://schemas.microsoft.com/office/drawing/2014/main" val="3399789736"/>
                    </a:ext>
                  </a:extLst>
                </a:gridCol>
                <a:gridCol w="2366979">
                  <a:extLst>
                    <a:ext uri="{9D8B030D-6E8A-4147-A177-3AD203B41FA5}">
                      <a16:colId xmlns:a16="http://schemas.microsoft.com/office/drawing/2014/main" val="966365259"/>
                    </a:ext>
                  </a:extLst>
                </a:gridCol>
                <a:gridCol w="2577042">
                  <a:extLst>
                    <a:ext uri="{9D8B030D-6E8A-4147-A177-3AD203B41FA5}">
                      <a16:colId xmlns:a16="http://schemas.microsoft.com/office/drawing/2014/main" val="3961859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Homogeen/heterogeen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Soort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Voorbeeld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20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Gasmengsel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Lucht bevat CO</a:t>
                      </a:r>
                      <a:r>
                        <a:rPr lang="nl-NL" baseline="-25000" dirty="0"/>
                        <a:t>2</a:t>
                      </a:r>
                      <a:r>
                        <a:rPr lang="nl-NL" baseline="0" dirty="0"/>
                        <a:t>, O</a:t>
                      </a:r>
                      <a:r>
                        <a:rPr lang="nl-NL" baseline="-25000" dirty="0"/>
                        <a:t>2</a:t>
                      </a:r>
                      <a:r>
                        <a:rPr lang="nl-NL" baseline="0" dirty="0"/>
                        <a:t> etc. 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07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Oplossing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Suikerwater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506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 goed mengbare vloeistoffen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Alcohol en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42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Homogeen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Legering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Brons bevat koper en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32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Heterogeen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Vaste stof + vaste stof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Zand en zout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000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Heterogeen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Suspensie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Krijt en 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970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Heterogeen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Emulsie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Olie en azijn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23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Heterogeen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Waterdamp in de lucht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906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Heterogeen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Schuim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Slagroom bevat een vaste stof en lucht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3916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46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EE8B1C2D-F45E-0743-9BE7-EBA35BC0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Rekenen aan een mengsel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0F7C26C-40C3-9045-A07D-1A640BB24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Volume percentage</a:t>
            </a:r>
          </a:p>
          <a:p>
            <a:r>
              <a:rPr lang="nl-NL" dirty="0"/>
              <a:t>Massa percentage</a:t>
            </a:r>
          </a:p>
          <a:p>
            <a:r>
              <a:rPr lang="nl-NL" dirty="0"/>
              <a:t>Concentratie </a:t>
            </a:r>
          </a:p>
          <a:p>
            <a:endParaRPr lang="nl-NL" dirty="0"/>
          </a:p>
          <a:p>
            <a:r>
              <a:rPr lang="nl-NL" dirty="0"/>
              <a:t>Bekijk het filmpje op de wikiwijs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3421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4EBE38F-0C3A-D34D-82B3-AED38CDFE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Paragraaf 4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8A3A199-697A-B74E-A066-9DBB72022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toon je een stof aan?</a:t>
            </a:r>
          </a:p>
        </p:txBody>
      </p:sp>
    </p:spTree>
    <p:extLst>
      <p:ext uri="{BB962C8B-B14F-4D97-AF65-F5344CB8AC3E}">
        <p14:creationId xmlns:p14="http://schemas.microsoft.com/office/powerpoint/2010/main" val="1761568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41861C-30F3-0942-BC1C-10251035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Aantonen van stoffen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0D091BD-84E0-9043-920E-3A90FDE249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Smelt/stol/kookpunt of traject</a:t>
            </a:r>
          </a:p>
          <a:p>
            <a:r>
              <a:rPr lang="nl-NL" dirty="0"/>
              <a:t>Reagens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04E5CB-D4D2-1C43-B3B3-66EC346F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38" y="2405062"/>
            <a:ext cx="6223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6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194C7-A094-E74A-964A-F0C8EB78F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Bij het koken/smelten/stollen vindt altijd een faseovergang plaats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11EB612-B054-C546-B836-73CDAB4B4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409" y="2638425"/>
            <a:ext cx="3495183" cy="31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91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E770B7-0CFE-1F44-9608-360BB035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nl-NL" sz="2000"/>
              <a:t>Kook/smelt/stol </a:t>
            </a:r>
            <a:r>
              <a:rPr lang="nl-NL" sz="2000" b="1"/>
              <a:t>punt</a:t>
            </a:r>
            <a:endParaRPr lang="nl-NL" sz="2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B25962-9365-1142-81A7-EF773FB0E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nl-NL" u="sng" dirty="0"/>
              <a:t>Zuivere stof </a:t>
            </a:r>
          </a:p>
          <a:p>
            <a:r>
              <a:rPr lang="nl-NL" dirty="0"/>
              <a:t>Smelten en koken door middel van verwarmen</a:t>
            </a:r>
          </a:p>
          <a:p>
            <a:r>
              <a:rPr lang="nl-NL" dirty="0"/>
              <a:t>Stollen door middel van afkoelen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8A48A6-4EE3-6342-9466-E5AA83432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588203"/>
            <a:ext cx="6227064" cy="368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B3924-E726-6740-9277-7DD86C36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nl-NL" sz="2000"/>
              <a:t>Kook/smelt/stol </a:t>
            </a:r>
            <a:r>
              <a:rPr lang="nl-NL" sz="2000" b="1"/>
              <a:t>TRAJECT</a:t>
            </a:r>
            <a:endParaRPr lang="nl-NL" sz="2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2ED138-C274-1B49-9189-9ECC643AD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nl-NL" dirty="0"/>
              <a:t>Mengsel </a:t>
            </a:r>
          </a:p>
          <a:p>
            <a:endParaRPr lang="nl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F57F22-DCB3-7449-AC6D-9A41C70B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564852"/>
            <a:ext cx="6227064" cy="373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A269AA8-3E2A-5146-99BF-7A3DA9AEE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Paragraaf 1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8025AFA-F733-224A-B32B-BD38D03D7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kun je stoffen herkennen?</a:t>
            </a:r>
          </a:p>
        </p:txBody>
      </p:sp>
    </p:spTree>
    <p:extLst>
      <p:ext uri="{BB962C8B-B14F-4D97-AF65-F5344CB8AC3E}">
        <p14:creationId xmlns:p14="http://schemas.microsoft.com/office/powerpoint/2010/main" val="3483670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08F73-6874-E94D-9E38-6A8DCFBA7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reagens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316D39-3449-A848-890C-79AB98522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Aantonen van een bepaalde stof die aanwezig is in het mengsel. Hierdoor kan er geïdentificeerd worden. </a:t>
            </a:r>
          </a:p>
          <a:p>
            <a:r>
              <a:rPr lang="nl-NL" u="sng" dirty="0"/>
              <a:t>Altijd schoon werken anders kun je besmetting krijgen met als uitkomst een valse uitslag. </a:t>
            </a:r>
          </a:p>
          <a:p>
            <a:endParaRPr lang="nl-NL" u="sng" dirty="0"/>
          </a:p>
          <a:p>
            <a:endParaRPr lang="nl-NL" u="sng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9A88BF1-3180-2D4E-AA09-870303884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88304"/>
              </p:ext>
            </p:extLst>
          </p:nvPr>
        </p:nvGraphicFramePr>
        <p:xfrm>
          <a:off x="1920789" y="4525547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10328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1006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Reagens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Aangetoonde stof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326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Custard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009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Kalkwater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Koolstofdioxide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867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Rode koolsap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Zuren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098025"/>
                  </a:ext>
                </a:extLst>
              </a:tr>
            </a:tbl>
          </a:graphicData>
        </a:graphic>
      </p:graphicFrame>
      <p:sp>
        <p:nvSpPr>
          <p:cNvPr id="5" name="Tekstvak 4">
            <a:extLst>
              <a:ext uri="{FF2B5EF4-FFF2-40B4-BE49-F238E27FC236}">
                <a16:creationId xmlns:a16="http://schemas.microsoft.com/office/drawing/2014/main" id="{BD29EC96-E151-FC4B-BA72-82B2AA487CD0}"/>
              </a:ext>
            </a:extLst>
          </p:cNvPr>
          <p:cNvSpPr txBox="1"/>
          <p:nvPr/>
        </p:nvSpPr>
        <p:spPr>
          <a:xfrm>
            <a:off x="2231136" y="4156215"/>
            <a:ext cx="724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Voorbeelden van reagentia </a:t>
            </a:r>
          </a:p>
        </p:txBody>
      </p:sp>
    </p:spTree>
    <p:extLst>
      <p:ext uri="{BB962C8B-B14F-4D97-AF65-F5344CB8AC3E}">
        <p14:creationId xmlns:p14="http://schemas.microsoft.com/office/powerpoint/2010/main" val="3776196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D5CC6-FBBB-C545-A237-4EDC8C2D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Dit was hoofdstuk 1.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C5FB05-B1C8-4C4C-8FFB-6EACA54C8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Maak nu de opgaven die bij de wikiwijs bijgevoegd zijn </a:t>
            </a:r>
          </a:p>
        </p:txBody>
      </p:sp>
    </p:spTree>
    <p:extLst>
      <p:ext uri="{BB962C8B-B14F-4D97-AF65-F5344CB8AC3E}">
        <p14:creationId xmlns:p14="http://schemas.microsoft.com/office/powerpoint/2010/main" val="366651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845331-04D1-B54B-AA63-BB61FB945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C9ED59-C694-B446-9E5F-1275145A0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Stofeigenschappen </a:t>
            </a:r>
            <a:r>
              <a:rPr lang="nl-NL" dirty="0">
                <a:sym typeface="Wingdings" pitchFamily="2" charset="2"/>
              </a:rPr>
              <a:t> eigenschappen die kenmerkend zijn voor die stof</a:t>
            </a:r>
          </a:p>
          <a:p>
            <a:pPr lvl="1"/>
            <a:r>
              <a:rPr lang="nl-NL" dirty="0">
                <a:sym typeface="Wingdings" pitchFamily="2" charset="2"/>
              </a:rPr>
              <a:t>Waarnemen door middel van zien, ruiken en voelen</a:t>
            </a:r>
          </a:p>
          <a:p>
            <a:pPr lvl="1"/>
            <a:r>
              <a:rPr lang="nl-NL" dirty="0">
                <a:sym typeface="Wingdings" pitchFamily="2" charset="2"/>
              </a:rPr>
              <a:t>Meten zoals de dichtheid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390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A1E4B-9797-B148-8930-1E9319EB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dichtheid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D31D013-0E86-9A43-B0AA-92D4E51962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𝐷𝑖𝑐h𝑡h𝑒𝑖𝑑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𝑚𝑎𝑠𝑠𝑎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𝑣𝑜𝑙𝑢𝑚𝑒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nl-NL" dirty="0"/>
              </a:p>
              <a:p>
                <a:r>
                  <a:rPr lang="nl-NL" dirty="0"/>
                  <a:t>Massa kun je wegen en zal in mg/g/kg </a:t>
                </a:r>
              </a:p>
              <a:p>
                <a:r>
                  <a:rPr lang="nl-NL" dirty="0"/>
                  <a:t>Volume kun je meten in </a:t>
                </a:r>
                <a:r>
                  <a:rPr lang="nl-NL" dirty="0" err="1"/>
                  <a:t>mL</a:t>
                </a:r>
                <a:r>
                  <a:rPr lang="nl-NL" dirty="0"/>
                  <a:t>/</a:t>
                </a:r>
                <a:r>
                  <a:rPr lang="nl-NL" dirty="0" err="1"/>
                  <a:t>dL</a:t>
                </a:r>
                <a:r>
                  <a:rPr lang="nl-NL" dirty="0"/>
                  <a:t>/L</a:t>
                </a:r>
              </a:p>
              <a:p>
                <a:pPr marL="0" indent="0">
                  <a:buNone/>
                </a:pPr>
                <a:r>
                  <a:rPr lang="nl-NL" dirty="0"/>
                  <a:t>100 L aceton weegt 791 gram. Bereken de dichtheid.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𝑑𝑖𝑐h𝑡h𝑒𝑖𝑑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791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dirty="0"/>
                  <a:t>= 7,91 g/cm</a:t>
                </a:r>
                <a:r>
                  <a:rPr lang="nl-NL" baseline="30000" dirty="0"/>
                  <a:t>3</a:t>
                </a:r>
                <a:r>
                  <a:rPr lang="nl-NL" dirty="0"/>
                  <a:t> </a:t>
                </a:r>
              </a:p>
            </p:txBody>
          </p:sp>
        </mc:Choice>
        <mc:Fallback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0D31D013-0E86-9A43-B0AA-92D4E51962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722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933FB90-D958-F349-9CEE-6FA626668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paragraaf 2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6FF60D1-861F-DE4A-8EA7-579B0338E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Vloeibare mengsels</a:t>
            </a:r>
          </a:p>
        </p:txBody>
      </p:sp>
    </p:spTree>
    <p:extLst>
      <p:ext uri="{BB962C8B-B14F-4D97-AF65-F5344CB8AC3E}">
        <p14:creationId xmlns:p14="http://schemas.microsoft.com/office/powerpoint/2010/main" val="3896675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370C168-33CD-7A4C-80E9-A6C6FAFF0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912" y="964692"/>
            <a:ext cx="4271771" cy="1188720"/>
          </a:xfrm>
        </p:spPr>
        <p:txBody>
          <a:bodyPr/>
          <a:lstStyle/>
          <a:p>
            <a:r>
              <a:rPr lang="nl-NL" dirty="0"/>
              <a:t>Zuivere stof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61D231C-23A9-624E-A26C-B428717F53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dirty="0"/>
              <a:t>1 soort stof</a:t>
            </a:r>
          </a:p>
          <a:p>
            <a:r>
              <a:rPr lang="nl-NL" dirty="0"/>
              <a:t>1 stofeigenschap </a:t>
            </a:r>
          </a:p>
          <a:p>
            <a:endParaRPr lang="nl-NL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6689535-17D0-D740-9A20-312425E6F3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Meerdere soorten</a:t>
            </a:r>
          </a:p>
          <a:p>
            <a:r>
              <a:rPr lang="nl-NL" dirty="0"/>
              <a:t>Meerdere stofeigenschappen</a:t>
            </a:r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23D4C8CF-6AF8-964E-AF78-33CE1F63F463}"/>
              </a:ext>
            </a:extLst>
          </p:cNvPr>
          <p:cNvSpPr txBox="1">
            <a:spLocks/>
          </p:cNvSpPr>
          <p:nvPr/>
        </p:nvSpPr>
        <p:spPr bwMode="black">
          <a:xfrm>
            <a:off x="6338315" y="964692"/>
            <a:ext cx="4271771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Mengsel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FC897DAF-93F7-4244-B8E5-54ED5CFC6F61}"/>
              </a:ext>
            </a:extLst>
          </p:cNvPr>
          <p:cNvSpPr/>
          <p:nvPr/>
        </p:nvSpPr>
        <p:spPr>
          <a:xfrm>
            <a:off x="7239473" y="3922092"/>
            <a:ext cx="1964724" cy="197121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5-puntige ster 8">
            <a:extLst>
              <a:ext uri="{FF2B5EF4-FFF2-40B4-BE49-F238E27FC236}">
                <a16:creationId xmlns:a16="http://schemas.microsoft.com/office/drawing/2014/main" id="{A6FAA7E8-9D9B-8242-9A55-BD3BF2263B7C}"/>
              </a:ext>
            </a:extLst>
          </p:cNvPr>
          <p:cNvSpPr/>
          <p:nvPr/>
        </p:nvSpPr>
        <p:spPr>
          <a:xfrm>
            <a:off x="7475838" y="4040752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>
            <a:extLst>
              <a:ext uri="{FF2B5EF4-FFF2-40B4-BE49-F238E27FC236}">
                <a16:creationId xmlns:a16="http://schemas.microsoft.com/office/drawing/2014/main" id="{603EF101-1AA4-7A41-8432-E1F312944794}"/>
              </a:ext>
            </a:extLst>
          </p:cNvPr>
          <p:cNvSpPr/>
          <p:nvPr/>
        </p:nvSpPr>
        <p:spPr>
          <a:xfrm>
            <a:off x="7914103" y="4823344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>
            <a:extLst>
              <a:ext uri="{FF2B5EF4-FFF2-40B4-BE49-F238E27FC236}">
                <a16:creationId xmlns:a16="http://schemas.microsoft.com/office/drawing/2014/main" id="{135CB923-4A62-0B46-9630-9450A4CF530B}"/>
              </a:ext>
            </a:extLst>
          </p:cNvPr>
          <p:cNvSpPr/>
          <p:nvPr/>
        </p:nvSpPr>
        <p:spPr>
          <a:xfrm>
            <a:off x="8295462" y="4337408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5-puntige ster 11">
            <a:extLst>
              <a:ext uri="{FF2B5EF4-FFF2-40B4-BE49-F238E27FC236}">
                <a16:creationId xmlns:a16="http://schemas.microsoft.com/office/drawing/2014/main" id="{CD5C41A8-FA5F-9E4B-AB74-88740BC51E77}"/>
              </a:ext>
            </a:extLst>
          </p:cNvPr>
          <p:cNvSpPr/>
          <p:nvPr/>
        </p:nvSpPr>
        <p:spPr>
          <a:xfrm>
            <a:off x="8380126" y="5206406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5-puntige ster 12">
            <a:extLst>
              <a:ext uri="{FF2B5EF4-FFF2-40B4-BE49-F238E27FC236}">
                <a16:creationId xmlns:a16="http://schemas.microsoft.com/office/drawing/2014/main" id="{DC8D1836-1580-3646-83BE-6948ED472307}"/>
              </a:ext>
            </a:extLst>
          </p:cNvPr>
          <p:cNvSpPr/>
          <p:nvPr/>
        </p:nvSpPr>
        <p:spPr>
          <a:xfrm>
            <a:off x="7556055" y="5371915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Driehoek 13">
            <a:extLst>
              <a:ext uri="{FF2B5EF4-FFF2-40B4-BE49-F238E27FC236}">
                <a16:creationId xmlns:a16="http://schemas.microsoft.com/office/drawing/2014/main" id="{8BA34F2C-A6A3-7440-9781-3C1F42A2FB6A}"/>
              </a:ext>
            </a:extLst>
          </p:cNvPr>
          <p:cNvSpPr/>
          <p:nvPr/>
        </p:nvSpPr>
        <p:spPr>
          <a:xfrm>
            <a:off x="7889688" y="4200432"/>
            <a:ext cx="238041" cy="29935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Driehoek 14">
            <a:extLst>
              <a:ext uri="{FF2B5EF4-FFF2-40B4-BE49-F238E27FC236}">
                <a16:creationId xmlns:a16="http://schemas.microsoft.com/office/drawing/2014/main" id="{986278E0-E585-0946-85F0-5931CCB5EB81}"/>
              </a:ext>
            </a:extLst>
          </p:cNvPr>
          <p:cNvSpPr/>
          <p:nvPr/>
        </p:nvSpPr>
        <p:spPr>
          <a:xfrm>
            <a:off x="8644511" y="4770509"/>
            <a:ext cx="238041" cy="29935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Driehoek 15">
            <a:extLst>
              <a:ext uri="{FF2B5EF4-FFF2-40B4-BE49-F238E27FC236}">
                <a16:creationId xmlns:a16="http://schemas.microsoft.com/office/drawing/2014/main" id="{C76ADA05-6EC2-454E-905D-E532BC0521B1}"/>
              </a:ext>
            </a:extLst>
          </p:cNvPr>
          <p:cNvSpPr/>
          <p:nvPr/>
        </p:nvSpPr>
        <p:spPr>
          <a:xfrm>
            <a:off x="8056504" y="5371915"/>
            <a:ext cx="238041" cy="29935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Driehoek 16">
            <a:extLst>
              <a:ext uri="{FF2B5EF4-FFF2-40B4-BE49-F238E27FC236}">
                <a16:creationId xmlns:a16="http://schemas.microsoft.com/office/drawing/2014/main" id="{5B92A65E-234B-5D41-A8B5-4FCC2D008C58}"/>
              </a:ext>
            </a:extLst>
          </p:cNvPr>
          <p:cNvSpPr/>
          <p:nvPr/>
        </p:nvSpPr>
        <p:spPr>
          <a:xfrm>
            <a:off x="7407700" y="4821945"/>
            <a:ext cx="238041" cy="29935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Driehoek 17">
            <a:extLst>
              <a:ext uri="{FF2B5EF4-FFF2-40B4-BE49-F238E27FC236}">
                <a16:creationId xmlns:a16="http://schemas.microsoft.com/office/drawing/2014/main" id="{277226F2-E872-0D41-A7EF-A13A24398B77}"/>
              </a:ext>
            </a:extLst>
          </p:cNvPr>
          <p:cNvSpPr/>
          <p:nvPr/>
        </p:nvSpPr>
        <p:spPr>
          <a:xfrm>
            <a:off x="8644511" y="4034719"/>
            <a:ext cx="238041" cy="299359"/>
          </a:xfrm>
          <a:prstGeom prst="triangl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FB1FD33F-55B7-764E-A712-4DD853509932}"/>
              </a:ext>
            </a:extLst>
          </p:cNvPr>
          <p:cNvSpPr/>
          <p:nvPr/>
        </p:nvSpPr>
        <p:spPr>
          <a:xfrm>
            <a:off x="1753073" y="3922093"/>
            <a:ext cx="1964724" cy="197121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5-puntige ster 19">
            <a:extLst>
              <a:ext uri="{FF2B5EF4-FFF2-40B4-BE49-F238E27FC236}">
                <a16:creationId xmlns:a16="http://schemas.microsoft.com/office/drawing/2014/main" id="{F9108AFA-72B3-1F4E-8979-D8345884FED6}"/>
              </a:ext>
            </a:extLst>
          </p:cNvPr>
          <p:cNvSpPr/>
          <p:nvPr/>
        </p:nvSpPr>
        <p:spPr>
          <a:xfrm>
            <a:off x="1989438" y="4040753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5-puntige ster 20">
            <a:extLst>
              <a:ext uri="{FF2B5EF4-FFF2-40B4-BE49-F238E27FC236}">
                <a16:creationId xmlns:a16="http://schemas.microsoft.com/office/drawing/2014/main" id="{1401ACEC-3ADB-EC45-9811-0C618E22337E}"/>
              </a:ext>
            </a:extLst>
          </p:cNvPr>
          <p:cNvSpPr/>
          <p:nvPr/>
        </p:nvSpPr>
        <p:spPr>
          <a:xfrm>
            <a:off x="2427703" y="4823345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5-puntige ster 21">
            <a:extLst>
              <a:ext uri="{FF2B5EF4-FFF2-40B4-BE49-F238E27FC236}">
                <a16:creationId xmlns:a16="http://schemas.microsoft.com/office/drawing/2014/main" id="{9C165ADE-6B48-E548-9758-435C11D13D7B}"/>
              </a:ext>
            </a:extLst>
          </p:cNvPr>
          <p:cNvSpPr/>
          <p:nvPr/>
        </p:nvSpPr>
        <p:spPr>
          <a:xfrm>
            <a:off x="2809062" y="4337409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5-puntige ster 22">
            <a:extLst>
              <a:ext uri="{FF2B5EF4-FFF2-40B4-BE49-F238E27FC236}">
                <a16:creationId xmlns:a16="http://schemas.microsoft.com/office/drawing/2014/main" id="{4DEA88C3-4B95-C74C-B15C-1B8878402232}"/>
              </a:ext>
            </a:extLst>
          </p:cNvPr>
          <p:cNvSpPr/>
          <p:nvPr/>
        </p:nvSpPr>
        <p:spPr>
          <a:xfrm>
            <a:off x="2893726" y="5206407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5-puntige ster 23">
            <a:extLst>
              <a:ext uri="{FF2B5EF4-FFF2-40B4-BE49-F238E27FC236}">
                <a16:creationId xmlns:a16="http://schemas.microsoft.com/office/drawing/2014/main" id="{862FAC8D-03BB-3947-AC5B-BE4D1DE89BA2}"/>
              </a:ext>
            </a:extLst>
          </p:cNvPr>
          <p:cNvSpPr/>
          <p:nvPr/>
        </p:nvSpPr>
        <p:spPr>
          <a:xfrm>
            <a:off x="2069655" y="5371916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5-puntige ster 40">
            <a:extLst>
              <a:ext uri="{FF2B5EF4-FFF2-40B4-BE49-F238E27FC236}">
                <a16:creationId xmlns:a16="http://schemas.microsoft.com/office/drawing/2014/main" id="{D4D82638-4CE5-6A4D-B8C7-329951370797}"/>
              </a:ext>
            </a:extLst>
          </p:cNvPr>
          <p:cNvSpPr/>
          <p:nvPr/>
        </p:nvSpPr>
        <p:spPr>
          <a:xfrm>
            <a:off x="3146773" y="4795309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5-puntige ster 41">
            <a:extLst>
              <a:ext uri="{FF2B5EF4-FFF2-40B4-BE49-F238E27FC236}">
                <a16:creationId xmlns:a16="http://schemas.microsoft.com/office/drawing/2014/main" id="{BAFF2396-A87A-6441-85C5-228DDFED0F5F}"/>
              </a:ext>
            </a:extLst>
          </p:cNvPr>
          <p:cNvSpPr/>
          <p:nvPr/>
        </p:nvSpPr>
        <p:spPr>
          <a:xfrm>
            <a:off x="1926337" y="4593826"/>
            <a:ext cx="333633" cy="296563"/>
          </a:xfrm>
          <a:prstGeom prst="star5">
            <a:avLst>
              <a:gd name="adj" fmla="val 115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620C7A75-66F9-3148-B7B3-BBAC25AE5436}"/>
              </a:ext>
            </a:extLst>
          </p:cNvPr>
          <p:cNvSpPr txBox="1"/>
          <p:nvPr/>
        </p:nvSpPr>
        <p:spPr>
          <a:xfrm>
            <a:off x="1915732" y="6018701"/>
            <a:ext cx="180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Suiker 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18B73819-C606-2644-BBEA-EE08A011E70E}"/>
              </a:ext>
            </a:extLst>
          </p:cNvPr>
          <p:cNvSpPr txBox="1"/>
          <p:nvPr/>
        </p:nvSpPr>
        <p:spPr>
          <a:xfrm>
            <a:off x="7346703" y="5899128"/>
            <a:ext cx="180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Suiker + water</a:t>
            </a:r>
          </a:p>
        </p:txBody>
      </p:sp>
    </p:spTree>
    <p:extLst>
      <p:ext uri="{BB962C8B-B14F-4D97-AF65-F5344CB8AC3E}">
        <p14:creationId xmlns:p14="http://schemas.microsoft.com/office/powerpoint/2010/main" val="1349229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098A3-1C7D-4742-ABF4-E3481E4CB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819" y="80006"/>
            <a:ext cx="7729728" cy="740540"/>
          </a:xfrm>
        </p:spPr>
        <p:txBody>
          <a:bodyPr>
            <a:normAutofit fontScale="90000"/>
          </a:bodyPr>
          <a:lstStyle/>
          <a:p>
            <a:r>
              <a:rPr lang="nl-NL" dirty="0"/>
              <a:t>2 soorten mengsels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160B7BF-21B7-F144-8DE5-0D5344670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1598" y="2644099"/>
            <a:ext cx="4271771" cy="3101982"/>
          </a:xfrm>
        </p:spPr>
        <p:txBody>
          <a:bodyPr/>
          <a:lstStyle/>
          <a:p>
            <a:r>
              <a:rPr lang="nl-NL" dirty="0"/>
              <a:t>Heldere vloeistof </a:t>
            </a:r>
          </a:p>
          <a:p>
            <a:r>
              <a:rPr lang="nl-NL" dirty="0"/>
              <a:t>Vaste stof in een oplosmiddel </a:t>
            </a:r>
          </a:p>
          <a:p>
            <a:pPr lvl="1"/>
            <a:r>
              <a:rPr lang="nl-NL" dirty="0"/>
              <a:t>Water</a:t>
            </a:r>
          </a:p>
          <a:p>
            <a:pPr lvl="1"/>
            <a:r>
              <a:rPr lang="nl-NL" dirty="0"/>
              <a:t>Alcohol 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B0759D-8385-1C40-A4CE-13A9D2EF3F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Troebele vloeistof</a:t>
            </a:r>
          </a:p>
          <a:p>
            <a:r>
              <a:rPr lang="nl-NL" dirty="0"/>
              <a:t>Vaste stof in een vloeistof</a:t>
            </a:r>
          </a:p>
          <a:p>
            <a:r>
              <a:rPr lang="nl-NL" dirty="0"/>
              <a:t>Vaste stof zinkt op een gegeven moment naar beneden. </a:t>
            </a:r>
          </a:p>
          <a:p>
            <a:r>
              <a:rPr lang="nl-NL" dirty="0"/>
              <a:t>Krijt in water. 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47414C37-42F3-AD47-9971-D875557BD204}"/>
              </a:ext>
            </a:extLst>
          </p:cNvPr>
          <p:cNvSpPr txBox="1">
            <a:spLocks/>
          </p:cNvSpPr>
          <p:nvPr/>
        </p:nvSpPr>
        <p:spPr bwMode="black">
          <a:xfrm>
            <a:off x="1581912" y="1248897"/>
            <a:ext cx="4271771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oplossing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E636B65-91F1-F14F-9D33-D3112DC0108F}"/>
              </a:ext>
            </a:extLst>
          </p:cNvPr>
          <p:cNvSpPr txBox="1">
            <a:spLocks/>
          </p:cNvSpPr>
          <p:nvPr/>
        </p:nvSpPr>
        <p:spPr bwMode="black">
          <a:xfrm>
            <a:off x="6336791" y="1248897"/>
            <a:ext cx="4271771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suspensie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3A56E63-55D0-2842-8713-4F58AED17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37" y="2638044"/>
            <a:ext cx="2099962" cy="398185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9F46BAC-FCDB-7C4D-B4C7-41FA82F3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886" y="3997531"/>
            <a:ext cx="3502797" cy="26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60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A4C5693-22E8-3242-840E-A73888C7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nl-NL" sz="2600">
                <a:solidFill>
                  <a:schemeClr val="bg1"/>
                </a:solidFill>
              </a:rPr>
              <a:t>oplosbaarheid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7CCCEA0-C78B-C341-9FAD-9987271B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Is een stofeigenschap </a:t>
            </a:r>
          </a:p>
          <a:p>
            <a:r>
              <a:rPr lang="nl-NL">
                <a:solidFill>
                  <a:schemeClr val="bg1"/>
                </a:solidFill>
              </a:rPr>
              <a:t>Maximale hoeveelheid die opgelost kan worden in 1 L vloeistof. </a:t>
            </a:r>
          </a:p>
          <a:p>
            <a:r>
              <a:rPr lang="nl-NL">
                <a:solidFill>
                  <a:schemeClr val="bg1"/>
                </a:solidFill>
              </a:rPr>
              <a:t>Wanneer er niet meer kan oplossen is een verzadigde oplossing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38ECB6-F1B6-4B4D-B9DC-2EE8D3D3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63" y="1770247"/>
            <a:ext cx="6250769" cy="315663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056246D-92A9-3849-B2E1-D8B9925B0C42}"/>
              </a:ext>
            </a:extLst>
          </p:cNvPr>
          <p:cNvSpPr txBox="1"/>
          <p:nvPr/>
        </p:nvSpPr>
        <p:spPr>
          <a:xfrm>
            <a:off x="5529263" y="4972050"/>
            <a:ext cx="18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Oplosmiddel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AC40356-EFCA-1241-9E6B-D7C65DB5B833}"/>
              </a:ext>
            </a:extLst>
          </p:cNvPr>
          <p:cNvSpPr txBox="1"/>
          <p:nvPr/>
        </p:nvSpPr>
        <p:spPr>
          <a:xfrm>
            <a:off x="7343775" y="4972050"/>
            <a:ext cx="18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Oplossing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0DF4EDB-D67F-7B45-990C-A40089B2EA01}"/>
              </a:ext>
            </a:extLst>
          </p:cNvPr>
          <p:cNvSpPr txBox="1"/>
          <p:nvPr/>
        </p:nvSpPr>
        <p:spPr>
          <a:xfrm>
            <a:off x="9429750" y="4972050"/>
            <a:ext cx="211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Verzadigde oplossing</a:t>
            </a:r>
          </a:p>
        </p:txBody>
      </p:sp>
    </p:spTree>
    <p:extLst>
      <p:ext uri="{BB962C8B-B14F-4D97-AF65-F5344CB8AC3E}">
        <p14:creationId xmlns:p14="http://schemas.microsoft.com/office/powerpoint/2010/main" val="11793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FFD4EE-D10A-804A-A51F-854DBC3D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nl-NL">
                <a:solidFill>
                  <a:schemeClr val="bg1"/>
                </a:solidFill>
              </a:rPr>
              <a:t>emulsie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46864D-7F96-F040-BB95-934018F94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415622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Derde soort oplossing is een emulsie </a:t>
            </a:r>
          </a:p>
          <a:p>
            <a:r>
              <a:rPr lang="nl-NL" dirty="0">
                <a:solidFill>
                  <a:schemeClr val="bg1"/>
                </a:solidFill>
              </a:rPr>
              <a:t>Mengsel van twee stoffen die moeilijk in elkaar oplossen. </a:t>
            </a:r>
          </a:p>
          <a:p>
            <a:r>
              <a:rPr lang="nl-NL" dirty="0">
                <a:solidFill>
                  <a:schemeClr val="bg1"/>
                </a:solidFill>
              </a:rPr>
              <a:t>Kunnen mengen met behulp van een emulgator zoals zeep of een eidooier. 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1AA2773-BF45-1B46-A31E-1784F78D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870" y="639438"/>
            <a:ext cx="3428662" cy="53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35740"/>
      </p:ext>
    </p:extLst>
  </p:cSld>
  <p:clrMapOvr>
    <a:masterClrMapping/>
  </p:clrMapOvr>
</p:sld>
</file>

<file path=ppt/theme/theme1.xml><?xml version="1.0" encoding="utf-8"?>
<a:theme xmlns:a="http://schemas.openxmlformats.org/drawingml/2006/main" name="Pakket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450</Words>
  <Application>Microsoft Macintosh PowerPoint</Application>
  <PresentationFormat>Breedbeeld</PresentationFormat>
  <Paragraphs>124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Cambria Math</vt:lpstr>
      <vt:lpstr>Gill Sans MT</vt:lpstr>
      <vt:lpstr>Pakket</vt:lpstr>
      <vt:lpstr>Hoofdstuk 1</vt:lpstr>
      <vt:lpstr>Paragraaf 1</vt:lpstr>
      <vt:lpstr>stoffen</vt:lpstr>
      <vt:lpstr>dichtheid</vt:lpstr>
      <vt:lpstr>paragraaf 2</vt:lpstr>
      <vt:lpstr>Zuivere stof </vt:lpstr>
      <vt:lpstr>2 soorten mengsels </vt:lpstr>
      <vt:lpstr>oplosbaarheid</vt:lpstr>
      <vt:lpstr>emulsie</vt:lpstr>
      <vt:lpstr>Emulsie verduidelijking</vt:lpstr>
      <vt:lpstr>Paragraaf 3 </vt:lpstr>
      <vt:lpstr>Verschillende soorten mengsels </vt:lpstr>
      <vt:lpstr>Verschillende soorten mengsels </vt:lpstr>
      <vt:lpstr>Rekenen aan een mengsel</vt:lpstr>
      <vt:lpstr>Paragraaf 4</vt:lpstr>
      <vt:lpstr>Aantonen van stoffen</vt:lpstr>
      <vt:lpstr>Bij het koken/smelten/stollen vindt altijd een faseovergang plaats</vt:lpstr>
      <vt:lpstr>Kook/smelt/stol punt</vt:lpstr>
      <vt:lpstr>Kook/smelt/stol TRAJECT</vt:lpstr>
      <vt:lpstr>reagens</vt:lpstr>
      <vt:lpstr>Dit was hoofdstuk 1.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Hoofdstuk 1</dc:title>
  <dc:creator>estell paesch</dc:creator>
  <cp:lastModifiedBy>estell paesch</cp:lastModifiedBy>
  <cp:revision>3</cp:revision>
  <dcterms:created xsi:type="dcterms:W3CDTF">2020-03-13T18:11:00Z</dcterms:created>
  <dcterms:modified xsi:type="dcterms:W3CDTF">2020-03-13T18:22:02Z</dcterms:modified>
</cp:coreProperties>
</file>